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390" r:id="rId2"/>
    <p:sldId id="391" r:id="rId3"/>
    <p:sldId id="392" r:id="rId4"/>
    <p:sldId id="262" r:id="rId5"/>
    <p:sldId id="264" r:id="rId6"/>
    <p:sldId id="265" r:id="rId7"/>
    <p:sldId id="267" r:id="rId8"/>
    <p:sldId id="268" r:id="rId9"/>
    <p:sldId id="270" r:id="rId10"/>
    <p:sldId id="393" r:id="rId11"/>
    <p:sldId id="395" r:id="rId12"/>
    <p:sldId id="394" r:id="rId13"/>
    <p:sldId id="396" r:id="rId14"/>
    <p:sldId id="397" r:id="rId15"/>
    <p:sldId id="398" r:id="rId16"/>
    <p:sldId id="399" r:id="rId17"/>
    <p:sldId id="400" r:id="rId18"/>
    <p:sldId id="40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69"/>
    <p:restoredTop sz="94648"/>
  </p:normalViewPr>
  <p:slideViewPr>
    <p:cSldViewPr snapToGrid="0" snapToObjects="1">
      <p:cViewPr varScale="1">
        <p:scale>
          <a:sx n="99" d="100"/>
          <a:sy n="99" d="100"/>
        </p:scale>
        <p:origin x="200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19F891-3E40-7347-90EA-B1C28DB7C695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B76051-BAFB-4B49-B343-F807FB119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12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3F10C97A-964C-524D-A3DD-7DC2B8D120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B434D7-6C33-1F4C-A8B1-EBC74DF56854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389122" name="Rectangle 2">
            <a:extLst>
              <a:ext uri="{FF2B5EF4-FFF2-40B4-BE49-F238E27FC236}">
                <a16:creationId xmlns:a16="http://schemas.microsoft.com/office/drawing/2014/main" id="{EC16FED2-70C3-D44A-9893-3E08C752506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23" name="Rectangle 3">
            <a:extLst>
              <a:ext uri="{FF2B5EF4-FFF2-40B4-BE49-F238E27FC236}">
                <a16:creationId xmlns:a16="http://schemas.microsoft.com/office/drawing/2014/main" id="{83B110DF-74D1-B64B-AFB2-5A10DA252C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7378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5D8E82-FD7E-4746-A5CF-2CB03C99C0B8}" type="slidenum">
              <a:rPr lang="en-US" altLang="zh-CN"/>
              <a:pPr/>
              <a:t>7</a:t>
            </a:fld>
            <a:endParaRPr lang="en-US" altLang="zh-CN"/>
          </a:p>
        </p:txBody>
      </p:sp>
      <p:sp>
        <p:nvSpPr>
          <p:cNvPr id="75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911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5D8E82-FD7E-4746-A5CF-2CB03C99C0B8}" type="slidenum">
              <a:rPr lang="en-US" altLang="zh-CN"/>
              <a:pPr/>
              <a:t>8</a:t>
            </a:fld>
            <a:endParaRPr lang="en-US" altLang="zh-CN"/>
          </a:p>
        </p:txBody>
      </p:sp>
      <p:sp>
        <p:nvSpPr>
          <p:cNvPr id="75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55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5D8E82-FD7E-4746-A5CF-2CB03C99C0B8}" type="slidenum">
              <a:rPr lang="en-US" altLang="zh-CN"/>
              <a:pPr/>
              <a:t>9</a:t>
            </a:fld>
            <a:endParaRPr lang="en-US" altLang="zh-CN"/>
          </a:p>
        </p:txBody>
      </p:sp>
      <p:sp>
        <p:nvSpPr>
          <p:cNvPr id="75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220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12657-7BD1-4C44-8FEA-471B5B162E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AF3094-FAF3-774B-A77F-481452F89D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8FA185-BF16-A342-97E3-FDFC76DA7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13FB3-AF9C-3C4B-9B9D-A8D62E33399D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2A50E-EF57-CA47-82F0-CA15F5D37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0348B-5C30-544E-A4BB-9E4DECBE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C2F8C-9F31-DF49-A17E-1A4A11677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97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F8E5A-561B-D94F-9DF9-94AC9CD24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AF3A88-9679-9D46-A523-7293961BD9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551D7-67E0-7A46-82EA-9DC238235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13FB3-AF9C-3C4B-9B9D-A8D62E33399D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84F7F9-64C1-3D48-A32F-D8E934E02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E6B2D-1E95-F049-9EA7-0EE748DAA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C2F8C-9F31-DF49-A17E-1A4A11677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73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E4926B-4D09-C44B-8E5D-4309251B15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0BA3CD-0CF1-6949-B44B-0D2CFF451D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D022E-ABC6-7E46-B11E-F4AD0067A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13FB3-AF9C-3C4B-9B9D-A8D62E33399D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D7427-5C0C-464A-A771-AAF9AA41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389D4-E1F7-A94F-8E3F-C808CB217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C2F8C-9F31-DF49-A17E-1A4A11677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587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>
          <a:xfrm>
            <a:off x="8636000" y="6248400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6C978FBF-2C95-4E1D-A727-89C56593D39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428758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EB048-ACE8-8B46-9285-E4184141A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04C02-D4D4-B14A-BBF7-0C631DF3C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717F0-DB4E-124A-9E89-C8CD4B624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13FB3-AF9C-3C4B-9B9D-A8D62E33399D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4DEF2-A8EC-7243-9EEC-BA82A016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39DA3-AD72-9740-9336-DC778C35B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C2F8C-9F31-DF49-A17E-1A4A11677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196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E8A2A-3FD8-5D40-869F-DE5EB57FB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DE5BC-672F-F643-A9D2-E9FFA66CA3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7C0DA-1EA1-C748-9D7B-B64E8579B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13FB3-AF9C-3C4B-9B9D-A8D62E33399D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237F2-BF9D-8A41-99F9-B335C32B3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5338F-8AAC-EF4B-907E-DA43F611A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C2F8C-9F31-DF49-A17E-1A4A11677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43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AF230-4509-924D-8DE4-BC9A1AB4B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5BC41-8DE1-514F-B537-0DE29C4712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5C40DC-44A6-3D41-AAB1-A03BBE6E87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D51CD1-3106-F343-BCE7-38F3ADF66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13FB3-AF9C-3C4B-9B9D-A8D62E33399D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B5F1ED-CF67-134F-B239-A2B123986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62D470-9EAB-CD4B-96FE-5873FAE36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C2F8C-9F31-DF49-A17E-1A4A11677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769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D9934-CB42-DA44-AC43-683C229D1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1E9CF3-251C-D84E-AC38-4EDBD2DBA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C1D902-918E-0948-90A8-202A13F8C8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082DE7-D5C4-E94A-B2BF-FA6A5EC430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AC7DAE-AE9D-9C4C-AA44-E1C5EB4377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416A90-9BF5-1549-BA6C-12C90F57B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13FB3-AF9C-3C4B-9B9D-A8D62E33399D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D02B64-1200-B54E-B44A-442FB8F69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140BB0-BD38-A640-AA74-958710BF7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C2F8C-9F31-DF49-A17E-1A4A11677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15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A1116-338C-B64B-AFD4-05D847F8F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61A027-58DE-DB44-874F-D05D1402C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13FB3-AF9C-3C4B-9B9D-A8D62E33399D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07179-5BA0-8249-AF82-C1286ED14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D40718-776A-684B-A0E1-814D7720F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C2F8C-9F31-DF49-A17E-1A4A11677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50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32DE7A-C23E-7242-98E3-170B536A9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13FB3-AF9C-3C4B-9B9D-A8D62E33399D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7F2929-1898-A24F-9F9D-9C3B13DC4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3004C-85EE-0A4C-950A-2811757AB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C2F8C-9F31-DF49-A17E-1A4A11677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47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75D85-0399-CC49-B0AD-82260CE1A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49888-8603-9648-B72B-92E910FF0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F840DC-879E-0341-8862-FAA84BA5FE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F2778-A395-344E-9345-9AC310831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13FB3-AF9C-3C4B-9B9D-A8D62E33399D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C8ABD4-93D1-3B4A-9718-704050FA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2E174C-63FA-5A42-BF76-E00DBC55E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C2F8C-9F31-DF49-A17E-1A4A11677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058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3BF72-A471-6D42-A342-B7DC65604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2D5BE0-BE17-2D49-B4BF-821E535567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8D2181-F5B0-824E-B703-6FF76C903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5D81D2-161F-4141-808C-9114E7299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13FB3-AF9C-3C4B-9B9D-A8D62E33399D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D62A46-DE10-1E4E-B300-ECCFA36FC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2C4B0-3851-D245-ABD4-FA08EDFD2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C2F8C-9F31-DF49-A17E-1A4A11677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07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978E92-2178-D846-9764-BAE7E14E0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D1D222-0B7E-5A48-9138-C6DEEE21C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9019E-97C5-9244-BEFC-BE0C9F2DD6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413FB3-AF9C-3C4B-9B9D-A8D62E33399D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AA245-F4E0-EC4D-A135-CA6797D36E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5A2AE-07E1-3945-957C-2466D1B3DC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C2F8C-9F31-DF49-A17E-1A4A11677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139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>
            <a:extLst>
              <a:ext uri="{FF2B5EF4-FFF2-40B4-BE49-F238E27FC236}">
                <a16:creationId xmlns:a16="http://schemas.microsoft.com/office/drawing/2014/main" id="{7F4134B8-0AB5-184A-83D8-7BB82FCB44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2263" y="107952"/>
            <a:ext cx="8229600" cy="838200"/>
          </a:xfrm>
        </p:spPr>
        <p:txBody>
          <a:bodyPr/>
          <a:lstStyle/>
          <a:p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Why Ensemble Works? </a:t>
            </a:r>
          </a:p>
        </p:txBody>
      </p:sp>
      <p:grpSp>
        <p:nvGrpSpPr>
          <p:cNvPr id="388101" name="Group 5">
            <a:extLst>
              <a:ext uri="{FF2B5EF4-FFF2-40B4-BE49-F238E27FC236}">
                <a16:creationId xmlns:a16="http://schemas.microsoft.com/office/drawing/2014/main" id="{1892A533-5E94-8742-B349-F4A4C5A56D60}"/>
              </a:ext>
            </a:extLst>
          </p:cNvPr>
          <p:cNvGrpSpPr>
            <a:grpSpLocks/>
          </p:cNvGrpSpPr>
          <p:nvPr/>
        </p:nvGrpSpPr>
        <p:grpSpPr bwMode="auto">
          <a:xfrm>
            <a:off x="1534591" y="872920"/>
            <a:ext cx="8970417" cy="5227051"/>
            <a:chOff x="2971" y="2160"/>
            <a:chExt cx="4649" cy="2886"/>
          </a:xfrm>
        </p:grpSpPr>
        <p:grpSp>
          <p:nvGrpSpPr>
            <p:cNvPr id="388102" name="Group 6">
              <a:extLst>
                <a:ext uri="{FF2B5EF4-FFF2-40B4-BE49-F238E27FC236}">
                  <a16:creationId xmlns:a16="http://schemas.microsoft.com/office/drawing/2014/main" id="{695E5C5F-6273-9F41-B24E-067D2061FB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1" y="2160"/>
              <a:ext cx="4649" cy="2886"/>
              <a:chOff x="521" y="890"/>
              <a:chExt cx="4649" cy="2886"/>
            </a:xfrm>
          </p:grpSpPr>
          <p:pic>
            <p:nvPicPr>
              <p:cNvPr id="388103" name="Picture 7" descr="story25i1">
                <a:extLst>
                  <a:ext uri="{FF2B5EF4-FFF2-40B4-BE49-F238E27FC236}">
                    <a16:creationId xmlns:a16="http://schemas.microsoft.com/office/drawing/2014/main" id="{453C30B1-829C-234F-9BF5-E907C6126D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alphaModFix/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sharpenSoften amount="-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1" y="890"/>
                <a:ext cx="4649" cy="28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8104" name="Text Box 8">
                <a:extLst>
                  <a:ext uri="{FF2B5EF4-FFF2-40B4-BE49-F238E27FC236}">
                    <a16:creationId xmlns:a16="http://schemas.microsoft.com/office/drawing/2014/main" id="{CDE9DE8F-5A48-DA44-9F58-B2BC639369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2" y="1888"/>
                <a:ext cx="607" cy="23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FFCC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cs typeface="Times New Roman" panose="02020603050405020304" pitchFamily="18" charset="0"/>
                  </a:rPr>
                  <a:t>Model 1</a:t>
                </a:r>
              </a:p>
            </p:txBody>
          </p:sp>
          <p:sp>
            <p:nvSpPr>
              <p:cNvPr id="388105" name="Text Box 9">
                <a:extLst>
                  <a:ext uri="{FF2B5EF4-FFF2-40B4-BE49-F238E27FC236}">
                    <a16:creationId xmlns:a16="http://schemas.microsoft.com/office/drawing/2014/main" id="{D1A98EFB-E0F2-A146-A509-1253EB2107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2" y="2115"/>
                <a:ext cx="607" cy="23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CCFF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cs typeface="Times New Roman" panose="02020603050405020304" pitchFamily="18" charset="0"/>
                  </a:rPr>
                  <a:t>Model 2</a:t>
                </a:r>
              </a:p>
            </p:txBody>
          </p:sp>
          <p:sp>
            <p:nvSpPr>
              <p:cNvPr id="388106" name="Text Box 10">
                <a:extLst>
                  <a:ext uri="{FF2B5EF4-FFF2-40B4-BE49-F238E27FC236}">
                    <a16:creationId xmlns:a16="http://schemas.microsoft.com/office/drawing/2014/main" id="{AC978044-FD3B-F748-806E-ADADAF96D5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37" y="1933"/>
                <a:ext cx="607" cy="23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FF00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cs typeface="Times New Roman" panose="02020603050405020304" pitchFamily="18" charset="0"/>
                  </a:rPr>
                  <a:t>Model 3</a:t>
                </a:r>
              </a:p>
            </p:txBody>
          </p:sp>
          <p:sp>
            <p:nvSpPr>
              <p:cNvPr id="388107" name="Text Box 11">
                <a:extLst>
                  <a:ext uri="{FF2B5EF4-FFF2-40B4-BE49-F238E27FC236}">
                    <a16:creationId xmlns:a16="http://schemas.microsoft.com/office/drawing/2014/main" id="{E7CB4F32-3AC1-A84C-AFD6-BAC33497F1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53" y="2160"/>
                <a:ext cx="607" cy="23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800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dirty="0">
                    <a:cs typeface="Times New Roman" panose="02020603050405020304" pitchFamily="18" charset="0"/>
                  </a:rPr>
                  <a:t>Model 4</a:t>
                </a:r>
              </a:p>
            </p:txBody>
          </p:sp>
          <p:sp>
            <p:nvSpPr>
              <p:cNvPr id="388108" name="Text Box 12">
                <a:extLst>
                  <a:ext uri="{FF2B5EF4-FFF2-40B4-BE49-F238E27FC236}">
                    <a16:creationId xmlns:a16="http://schemas.microsoft.com/office/drawing/2014/main" id="{2F9766D8-B4A1-D848-9B14-D236FB85A87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34" y="1979"/>
                <a:ext cx="607" cy="23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cs typeface="Times New Roman" panose="02020603050405020304" pitchFamily="18" charset="0"/>
                  </a:rPr>
                  <a:t>Model 5</a:t>
                </a:r>
              </a:p>
            </p:txBody>
          </p:sp>
          <p:sp>
            <p:nvSpPr>
              <p:cNvPr id="388109" name="Text Box 13">
                <a:extLst>
                  <a:ext uri="{FF2B5EF4-FFF2-40B4-BE49-F238E27FC236}">
                    <a16:creationId xmlns:a16="http://schemas.microsoft.com/office/drawing/2014/main" id="{0A952E0E-E186-734C-8AEB-A99864F3094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68" y="1842"/>
                <a:ext cx="607" cy="23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8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cs typeface="Times New Roman" panose="02020603050405020304" pitchFamily="18" charset="0"/>
                  </a:rPr>
                  <a:t>Model 6</a:t>
                </a:r>
              </a:p>
            </p:txBody>
          </p:sp>
        </p:grpSp>
        <p:sp>
          <p:nvSpPr>
            <p:cNvPr id="388110" name="Text Box 14">
              <a:extLst>
                <a:ext uri="{FF2B5EF4-FFF2-40B4-BE49-F238E27FC236}">
                  <a16:creationId xmlns:a16="http://schemas.microsoft.com/office/drawing/2014/main" id="{4241AF2C-0CBB-9B42-8801-80421C6907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" y="2659"/>
              <a:ext cx="1754" cy="233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>
                  <a:cs typeface="Times New Roman" panose="02020603050405020304" pitchFamily="18" charset="0"/>
                </a:rPr>
                <a:t>Some unknown distribution</a:t>
              </a:r>
            </a:p>
          </p:txBody>
        </p:sp>
      </p:grpSp>
      <p:sp>
        <p:nvSpPr>
          <p:cNvPr id="388111" name="Text Box 15">
            <a:extLst>
              <a:ext uri="{FF2B5EF4-FFF2-40B4-BE49-F238E27FC236}">
                <a16:creationId xmlns:a16="http://schemas.microsoft.com/office/drawing/2014/main" id="{8B2C6A3E-4CE4-4946-900E-FAE40C809C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9531" y="6026739"/>
            <a:ext cx="54805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800" b="1" dirty="0">
                <a:solidFill>
                  <a:srgbClr val="FF0000"/>
                </a:solidFill>
              </a:rPr>
              <a:t>Ensemble gives the global picture!</a:t>
            </a:r>
          </a:p>
        </p:txBody>
      </p:sp>
      <p:sp>
        <p:nvSpPr>
          <p:cNvPr id="388112" name="Rectangle 9">
            <a:extLst>
              <a:ext uri="{FF2B5EF4-FFF2-40B4-BE49-F238E27FC236}">
                <a16:creationId xmlns:a16="http://schemas.microsoft.com/office/drawing/2014/main" id="{F91EDD28-D262-5240-A569-D0FCD123FB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307" y="6422734"/>
            <a:ext cx="36634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r>
              <a:rPr lang="en-US" altLang="en-US" sz="1400" dirty="0">
                <a:latin typeface="Calibri" panose="020F0502020204030204" pitchFamily="34" charset="0"/>
              </a:rPr>
              <a:t>W. Fan, Random Decision Tree.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190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1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2FDBBC9-6B81-7B43-8F1A-936154C86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546" y="787163"/>
            <a:ext cx="8003884" cy="558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04982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4888EE-B3C3-734E-B82C-862C934B14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09"/>
          <a:stretch/>
        </p:blipFill>
        <p:spPr>
          <a:xfrm>
            <a:off x="1317758" y="901522"/>
            <a:ext cx="9448980" cy="44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0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22EAA5-CADF-F749-841A-61A0FE49662C}"/>
              </a:ext>
            </a:extLst>
          </p:cNvPr>
          <p:cNvSpPr/>
          <p:nvPr/>
        </p:nvSpPr>
        <p:spPr>
          <a:xfrm>
            <a:off x="1232078" y="1092944"/>
            <a:ext cx="932859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MR10"/>
              </a:rPr>
              <a:t>There are three main </a:t>
            </a:r>
            <a:r>
              <a:rPr lang="en-US" sz="2400" dirty="0" err="1">
                <a:latin typeface="CMR10"/>
              </a:rPr>
              <a:t>OpenEnsembles</a:t>
            </a:r>
            <a:r>
              <a:rPr lang="en-US" sz="2400" dirty="0">
                <a:latin typeface="CMR10"/>
              </a:rPr>
              <a:t> classes that pair with the main aspects of ensemble clustering: </a:t>
            </a:r>
          </a:p>
          <a:p>
            <a:endParaRPr lang="en-US" sz="2400" dirty="0">
              <a:latin typeface="CMR10"/>
            </a:endParaRPr>
          </a:p>
          <a:p>
            <a:endParaRPr lang="en-US" sz="2400" dirty="0">
              <a:latin typeface="CMR1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sz="2400" dirty="0">
                <a:latin typeface="CMR10"/>
              </a:rPr>
              <a:t>Data (storing and manipulating data)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400" dirty="0">
                <a:latin typeface="CMR10"/>
              </a:rPr>
              <a:t>Cluster (clustering data)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400" dirty="0">
                <a:latin typeface="CMR10"/>
              </a:rPr>
              <a:t>Validation (assessing the degree of success of a clustering solution according to an objective such as compactness or connectedness). 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dirty="0">
              <a:latin typeface="CMR10"/>
            </a:endParaRPr>
          </a:p>
          <a:p>
            <a:pPr marL="285750" indent="-285750">
              <a:buFont typeface="Wingdings" pitchFamily="2" charset="2"/>
              <a:buChar char="v"/>
            </a:pPr>
            <a:endParaRPr lang="en-US" dirty="0">
              <a:latin typeface="CMR10"/>
            </a:endParaRPr>
          </a:p>
          <a:p>
            <a:pPr marL="285750" indent="-285750">
              <a:buFont typeface="Wingdings" pitchFamily="2" charset="2"/>
              <a:buChar char="v"/>
            </a:pPr>
            <a:endParaRPr lang="en-US" dirty="0">
              <a:latin typeface="CMR10"/>
            </a:endParaRPr>
          </a:p>
          <a:p>
            <a:pPr marL="285750" indent="-285750">
              <a:buFont typeface="Wingdings" pitchFamily="2" charset="2"/>
              <a:buChar char="v"/>
            </a:pPr>
            <a:endParaRPr lang="en-US" dirty="0">
              <a:latin typeface="CMR10"/>
            </a:endParaRPr>
          </a:p>
        </p:txBody>
      </p:sp>
    </p:spTree>
    <p:extLst>
      <p:ext uri="{BB962C8B-B14F-4D97-AF65-F5344CB8AC3E}">
        <p14:creationId xmlns:p14="http://schemas.microsoft.com/office/powerpoint/2010/main" val="329830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34518D-2DDF-744B-A32A-649132600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145" y="3035150"/>
            <a:ext cx="4047723" cy="38228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FB2CCE-E182-BB44-B29F-135B32FBF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97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155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4B26A2-FAA2-A74B-B498-DB33916F9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4"/>
            <a:ext cx="12192000" cy="20339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0B9F39-654F-8241-9F96-C24CC250C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535" y="2344581"/>
            <a:ext cx="4507069" cy="425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76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94F2A2-631F-4346-861E-C87671505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309"/>
            <a:ext cx="12192000" cy="672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474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C58448-A8DB-D04D-8DA6-CD1FCDD87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24" y="1516040"/>
            <a:ext cx="5357612" cy="37802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80C5DA-96DA-0D48-838E-2B4813510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254" y="1516040"/>
            <a:ext cx="5339489" cy="384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712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9558D4-2DFB-A345-81A6-5096C779F6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51"/>
          <a:stretch/>
        </p:blipFill>
        <p:spPr>
          <a:xfrm>
            <a:off x="3052292" y="1403797"/>
            <a:ext cx="5009882" cy="46269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8BD273-81FB-2241-A404-0034F2C14AA0}"/>
              </a:ext>
            </a:extLst>
          </p:cNvPr>
          <p:cNvSpPr txBox="1"/>
          <p:nvPr/>
        </p:nvSpPr>
        <p:spPr>
          <a:xfrm>
            <a:off x="4906849" y="1034465"/>
            <a:ext cx="2143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Ensemble Clustering </a:t>
            </a:r>
          </a:p>
        </p:txBody>
      </p:sp>
    </p:spTree>
    <p:extLst>
      <p:ext uri="{BB962C8B-B14F-4D97-AF65-F5344CB8AC3E}">
        <p14:creationId xmlns:p14="http://schemas.microsoft.com/office/powerpoint/2010/main" val="426166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7E3281-BDA8-2941-8656-1D6D8E57F3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51"/>
          <a:stretch/>
        </p:blipFill>
        <p:spPr>
          <a:xfrm>
            <a:off x="6812923" y="1519707"/>
            <a:ext cx="5009882" cy="46269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FD5E05-AF85-274E-9792-B9076CDFB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51" y="1391545"/>
            <a:ext cx="5034829" cy="47551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946BF7-7CFA-484C-8245-C48FC85F1555}"/>
              </a:ext>
            </a:extLst>
          </p:cNvPr>
          <p:cNvSpPr txBox="1"/>
          <p:nvPr/>
        </p:nvSpPr>
        <p:spPr>
          <a:xfrm>
            <a:off x="2228045" y="1022213"/>
            <a:ext cx="1948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K-mean Clustering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8F0585-6C3A-5A45-92D4-DB24B9C1F4AA}"/>
              </a:ext>
            </a:extLst>
          </p:cNvPr>
          <p:cNvSpPr txBox="1"/>
          <p:nvPr/>
        </p:nvSpPr>
        <p:spPr>
          <a:xfrm>
            <a:off x="8538692" y="1090763"/>
            <a:ext cx="2241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Ensemble Clustering  </a:t>
            </a: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FE875E73-2B1D-CB46-A4E4-D7A8D9C613F1}"/>
              </a:ext>
            </a:extLst>
          </p:cNvPr>
          <p:cNvSpPr/>
          <p:nvPr/>
        </p:nvSpPr>
        <p:spPr>
          <a:xfrm>
            <a:off x="5756856" y="3181082"/>
            <a:ext cx="940158" cy="78561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73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84C4F2-8030-5744-A9E4-698700026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614" y="365125"/>
            <a:ext cx="9259910" cy="598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85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743008-F67B-7142-9B15-BDB9055BBE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68" r="18428"/>
          <a:stretch/>
        </p:blipFill>
        <p:spPr>
          <a:xfrm>
            <a:off x="637325" y="3205855"/>
            <a:ext cx="1429555" cy="16256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7B379A0-0C3C-8B46-81AB-84C76A7F3D89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2066880" y="2828119"/>
            <a:ext cx="1281627" cy="1190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B3FC32-2548-6744-A534-04D2F028736F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>
            <a:off x="2066880" y="4018655"/>
            <a:ext cx="1281626" cy="1223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E5E562-7B33-9744-8423-C5492390473C}"/>
              </a:ext>
            </a:extLst>
          </p:cNvPr>
          <p:cNvCxnSpPr>
            <a:stCxn id="4" idx="3"/>
          </p:cNvCxnSpPr>
          <p:nvPr/>
        </p:nvCxnSpPr>
        <p:spPr>
          <a:xfrm>
            <a:off x="2066880" y="4018655"/>
            <a:ext cx="12816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3E70D9D-BAB9-3E46-A092-0639DF4C83C4}"/>
              </a:ext>
            </a:extLst>
          </p:cNvPr>
          <p:cNvSpPr/>
          <p:nvPr/>
        </p:nvSpPr>
        <p:spPr>
          <a:xfrm>
            <a:off x="3348507" y="3729372"/>
            <a:ext cx="1571223" cy="5785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Clustering 2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B16281-BC13-B840-A64B-F2A8176FDBE6}"/>
              </a:ext>
            </a:extLst>
          </p:cNvPr>
          <p:cNvSpPr/>
          <p:nvPr/>
        </p:nvSpPr>
        <p:spPr>
          <a:xfrm>
            <a:off x="3348506" y="4953312"/>
            <a:ext cx="1571223" cy="5785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Clustering N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5C72CA2-9556-424A-AED1-40CBCDE4462E}"/>
              </a:ext>
            </a:extLst>
          </p:cNvPr>
          <p:cNvCxnSpPr/>
          <p:nvPr/>
        </p:nvCxnSpPr>
        <p:spPr>
          <a:xfrm>
            <a:off x="4919729" y="2794716"/>
            <a:ext cx="68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2189685-289C-E745-AD9D-1690C4D5DCCE}"/>
              </a:ext>
            </a:extLst>
          </p:cNvPr>
          <p:cNvCxnSpPr/>
          <p:nvPr/>
        </p:nvCxnSpPr>
        <p:spPr>
          <a:xfrm>
            <a:off x="4919729" y="4018655"/>
            <a:ext cx="68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1CD1BF5-15D1-1140-9A84-7A92FD204259}"/>
              </a:ext>
            </a:extLst>
          </p:cNvPr>
          <p:cNvCxnSpPr/>
          <p:nvPr/>
        </p:nvCxnSpPr>
        <p:spPr>
          <a:xfrm>
            <a:off x="4919729" y="5214692"/>
            <a:ext cx="68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F3C4EEF-A9BF-6D48-B030-005C3FB45BA5}"/>
              </a:ext>
            </a:extLst>
          </p:cNvPr>
          <p:cNvSpPr/>
          <p:nvPr/>
        </p:nvSpPr>
        <p:spPr>
          <a:xfrm>
            <a:off x="5602310" y="2202288"/>
            <a:ext cx="1674254" cy="11848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A543827-7DDB-2C41-99CF-F42D4C7142B3}"/>
              </a:ext>
            </a:extLst>
          </p:cNvPr>
          <p:cNvSpPr/>
          <p:nvPr/>
        </p:nvSpPr>
        <p:spPr>
          <a:xfrm rot="1178848">
            <a:off x="5777624" y="2351122"/>
            <a:ext cx="528033" cy="88718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D1F7C44-F922-DC4C-8959-B6F3934843E0}"/>
              </a:ext>
            </a:extLst>
          </p:cNvPr>
          <p:cNvSpPr/>
          <p:nvPr/>
        </p:nvSpPr>
        <p:spPr>
          <a:xfrm rot="1178848">
            <a:off x="6515550" y="2299574"/>
            <a:ext cx="528033" cy="544173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7C9F5E8-7E69-D347-929C-5C86C2C9BDE9}"/>
              </a:ext>
            </a:extLst>
          </p:cNvPr>
          <p:cNvSpPr/>
          <p:nvPr/>
        </p:nvSpPr>
        <p:spPr>
          <a:xfrm rot="1178848">
            <a:off x="6566765" y="2928488"/>
            <a:ext cx="425600" cy="377827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FEFC8D4-DB1D-BC45-9065-1D4F96982D14}"/>
              </a:ext>
            </a:extLst>
          </p:cNvPr>
          <p:cNvSpPr/>
          <p:nvPr/>
        </p:nvSpPr>
        <p:spPr>
          <a:xfrm>
            <a:off x="5602310" y="3436009"/>
            <a:ext cx="1674254" cy="11848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51EC4-53EA-FE44-A6AE-4A8EA8C745B4}"/>
              </a:ext>
            </a:extLst>
          </p:cNvPr>
          <p:cNvSpPr/>
          <p:nvPr/>
        </p:nvSpPr>
        <p:spPr>
          <a:xfrm rot="1178848">
            <a:off x="5882387" y="3638441"/>
            <a:ext cx="216743" cy="854998"/>
          </a:xfrm>
          <a:prstGeom prst="ellipse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709B150-AB35-C546-855D-CF4C70EE3076}"/>
              </a:ext>
            </a:extLst>
          </p:cNvPr>
          <p:cNvSpPr/>
          <p:nvPr/>
        </p:nvSpPr>
        <p:spPr>
          <a:xfrm>
            <a:off x="6427538" y="3518055"/>
            <a:ext cx="692158" cy="1067691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3FD3054-D80D-9B4A-8B33-1875ED88258B}"/>
              </a:ext>
            </a:extLst>
          </p:cNvPr>
          <p:cNvSpPr/>
          <p:nvPr/>
        </p:nvSpPr>
        <p:spPr>
          <a:xfrm>
            <a:off x="5605208" y="4674507"/>
            <a:ext cx="1674254" cy="11848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4F983C9-AC01-654F-9AE6-A86362A2AF61}"/>
              </a:ext>
            </a:extLst>
          </p:cNvPr>
          <p:cNvSpPr/>
          <p:nvPr/>
        </p:nvSpPr>
        <p:spPr>
          <a:xfrm rot="3337787">
            <a:off x="5805240" y="4815236"/>
            <a:ext cx="465387" cy="83919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32DF3ED-5693-7F45-82D2-A4B65B6A809E}"/>
              </a:ext>
            </a:extLst>
          </p:cNvPr>
          <p:cNvSpPr/>
          <p:nvPr/>
        </p:nvSpPr>
        <p:spPr>
          <a:xfrm rot="1178848">
            <a:off x="6686836" y="5482800"/>
            <a:ext cx="294212" cy="316023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5FFA48C-E216-C446-81D1-720D90556408}"/>
              </a:ext>
            </a:extLst>
          </p:cNvPr>
          <p:cNvGrpSpPr/>
          <p:nvPr/>
        </p:nvGrpSpPr>
        <p:grpSpPr>
          <a:xfrm flipH="1">
            <a:off x="7276564" y="2794716"/>
            <a:ext cx="1035622" cy="2414476"/>
            <a:chOff x="7960092" y="2086378"/>
            <a:chExt cx="1281627" cy="2414476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F677E17-0760-A140-A857-D8694C61C9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60092" y="2086378"/>
              <a:ext cx="1281627" cy="1190536"/>
            </a:xfrm>
            <a:prstGeom prst="straightConnector1">
              <a:avLst/>
            </a:prstGeom>
            <a:ln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1C91643-A2A0-D741-ADE3-52788DD541C9}"/>
                </a:ext>
              </a:extLst>
            </p:cNvPr>
            <p:cNvCxnSpPr>
              <a:cxnSpLocks/>
            </p:cNvCxnSpPr>
            <p:nvPr/>
          </p:nvCxnSpPr>
          <p:spPr>
            <a:xfrm>
              <a:off x="7960092" y="3276914"/>
              <a:ext cx="1281626" cy="1223940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B551976-997D-8B4C-B385-7E8DB251A504}"/>
                </a:ext>
              </a:extLst>
            </p:cNvPr>
            <p:cNvCxnSpPr>
              <a:cxnSpLocks/>
            </p:cNvCxnSpPr>
            <p:nvPr/>
          </p:nvCxnSpPr>
          <p:spPr>
            <a:xfrm>
              <a:off x="7960092" y="3276914"/>
              <a:ext cx="1281627" cy="0"/>
            </a:xfrm>
            <a:prstGeom prst="straightConnector1">
              <a:avLst/>
            </a:prstGeom>
            <a:ln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Hexagon 46">
            <a:extLst>
              <a:ext uri="{FF2B5EF4-FFF2-40B4-BE49-F238E27FC236}">
                <a16:creationId xmlns:a16="http://schemas.microsoft.com/office/drawing/2014/main" id="{C157856E-BF42-524D-9E4B-C78C128E8082}"/>
              </a:ext>
            </a:extLst>
          </p:cNvPr>
          <p:cNvSpPr/>
          <p:nvPr/>
        </p:nvSpPr>
        <p:spPr>
          <a:xfrm>
            <a:off x="8277334" y="3441722"/>
            <a:ext cx="1475757" cy="1063266"/>
          </a:xfrm>
          <a:prstGeom prst="hexagon">
            <a:avLst>
              <a:gd name="adj" fmla="val 14099"/>
              <a:gd name="vf" fmla="val 11547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Consensus Function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E98268F8-8554-9842-9FCA-957293CEB481}"/>
              </a:ext>
            </a:extLst>
          </p:cNvPr>
          <p:cNvSpPr/>
          <p:nvPr/>
        </p:nvSpPr>
        <p:spPr>
          <a:xfrm>
            <a:off x="10134425" y="3380884"/>
            <a:ext cx="1674254" cy="11848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2926185-BA39-8247-9CD0-29D8E38D99D4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9748059" y="3973312"/>
            <a:ext cx="3863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F438108E-6369-A74F-8271-9470998AE174}"/>
              </a:ext>
            </a:extLst>
          </p:cNvPr>
          <p:cNvSpPr/>
          <p:nvPr/>
        </p:nvSpPr>
        <p:spPr>
          <a:xfrm rot="240809">
            <a:off x="10313467" y="3572103"/>
            <a:ext cx="528033" cy="887188"/>
          </a:xfrm>
          <a:prstGeom prst="ellipse">
            <a:avLst/>
          </a:prstGeom>
          <a:noFill/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1A6E8ED-FC93-4E47-A40E-EA4FAA97A104}"/>
              </a:ext>
            </a:extLst>
          </p:cNvPr>
          <p:cNvSpPr/>
          <p:nvPr/>
        </p:nvSpPr>
        <p:spPr>
          <a:xfrm rot="1178848">
            <a:off x="10955250" y="3503907"/>
            <a:ext cx="616942" cy="602605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A2EAA05-5E35-3445-A72D-3A9A19B8F31D}"/>
              </a:ext>
            </a:extLst>
          </p:cNvPr>
          <p:cNvSpPr/>
          <p:nvPr/>
        </p:nvSpPr>
        <p:spPr>
          <a:xfrm>
            <a:off x="10992037" y="4130323"/>
            <a:ext cx="539486" cy="37782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069AA0E7-731B-9D44-8124-9BB10B1C8EDF}"/>
              </a:ext>
            </a:extLst>
          </p:cNvPr>
          <p:cNvSpPr/>
          <p:nvPr/>
        </p:nvSpPr>
        <p:spPr>
          <a:xfrm>
            <a:off x="3348506" y="2520457"/>
            <a:ext cx="1571223" cy="5785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Clustering 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0EC2520-772D-8A4A-AB61-8221112E1810}"/>
              </a:ext>
            </a:extLst>
          </p:cNvPr>
          <p:cNvSpPr txBox="1"/>
          <p:nvPr/>
        </p:nvSpPr>
        <p:spPr>
          <a:xfrm>
            <a:off x="7298891" y="2306540"/>
            <a:ext cx="404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P</a:t>
            </a:r>
            <a:r>
              <a:rPr lang="en-US" sz="2000" i="1" baseline="-25000" dirty="0"/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5C04086-D4BF-2041-9ABB-7E069B204B4C}"/>
              </a:ext>
            </a:extLst>
          </p:cNvPr>
          <p:cNvSpPr txBox="1"/>
          <p:nvPr/>
        </p:nvSpPr>
        <p:spPr>
          <a:xfrm>
            <a:off x="7298891" y="3399619"/>
            <a:ext cx="404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P</a:t>
            </a:r>
            <a:r>
              <a:rPr lang="en-US" sz="2000" i="1" baseline="-25000" dirty="0"/>
              <a:t>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F72DCB3-326A-584F-B3A6-7304789A5DA7}"/>
              </a:ext>
            </a:extLst>
          </p:cNvPr>
          <p:cNvSpPr txBox="1"/>
          <p:nvPr/>
        </p:nvSpPr>
        <p:spPr>
          <a:xfrm>
            <a:off x="7276564" y="5190020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P</a:t>
            </a:r>
            <a:r>
              <a:rPr lang="en-US" sz="2000" i="1" baseline="-25000" dirty="0"/>
              <a:t>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A7C62EF-1D8D-A74C-A74A-14BBD71D2515}"/>
              </a:ext>
            </a:extLst>
          </p:cNvPr>
          <p:cNvSpPr txBox="1"/>
          <p:nvPr/>
        </p:nvSpPr>
        <p:spPr>
          <a:xfrm>
            <a:off x="11420744" y="3007334"/>
            <a:ext cx="317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P</a:t>
            </a:r>
            <a:endParaRPr lang="en-US" sz="2000" i="1" baseline="-25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4F5F484-0642-A449-9B9E-043A250B84DE}"/>
              </a:ext>
            </a:extLst>
          </p:cNvPr>
          <p:cNvSpPr txBox="1"/>
          <p:nvPr/>
        </p:nvSpPr>
        <p:spPr>
          <a:xfrm>
            <a:off x="233783" y="287718"/>
            <a:ext cx="673755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The basic process of cluster ensembles</a:t>
            </a:r>
          </a:p>
          <a:p>
            <a:endParaRPr lang="en-US" sz="3200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CD12CB7-E2B4-7A42-A84D-FBAD8E8138C4}"/>
              </a:ext>
            </a:extLst>
          </p:cNvPr>
          <p:cNvSpPr/>
          <p:nvPr/>
        </p:nvSpPr>
        <p:spPr>
          <a:xfrm rot="6271393">
            <a:off x="6522587" y="4830643"/>
            <a:ext cx="496240" cy="377827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49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5750" y="0"/>
            <a:ext cx="11506200" cy="990600"/>
          </a:xfrm>
        </p:spPr>
        <p:txBody>
          <a:bodyPr>
            <a:normAutofit fontScale="90000"/>
          </a:bodyPr>
          <a:lstStyle/>
          <a:p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Challenge I: how to generate clustering ensembles?</a:t>
            </a:r>
            <a:endParaRPr lang="zh-CN" alt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285750" y="1238250"/>
            <a:ext cx="11506200" cy="4991100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v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Using different clustering algorithms</a:t>
            </a:r>
          </a:p>
          <a:p>
            <a:pPr lvl="1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E.g. K-means, Hierarchical Clustering, Fuzzy C-means, Spectral Clustering, Gaussian Mixture Model,….</a:t>
            </a:r>
          </a:p>
          <a:p>
            <a:pPr marL="457200" lvl="1" indent="0">
              <a:buNone/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Running the same algorithm many times with different parameters or initializations, e.g.,</a:t>
            </a:r>
          </a:p>
          <a:p>
            <a:pPr lvl="1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run K-means algorithm N times using randomly initialized clusters centers</a:t>
            </a:r>
          </a:p>
          <a:p>
            <a:pPr lvl="1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use different dissimilarity measures</a:t>
            </a:r>
          </a:p>
          <a:p>
            <a:pPr lvl="1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use different number of clusters</a:t>
            </a:r>
          </a:p>
          <a:p>
            <a:pPr marL="457200" lvl="1" indent="0">
              <a:buNone/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Using different samples of the data</a:t>
            </a:r>
          </a:p>
          <a:p>
            <a:pPr lvl="1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E.g. many different samples from a given data</a:t>
            </a:r>
          </a:p>
          <a:p>
            <a:pPr marL="457200" lvl="1" indent="0">
              <a:buNone/>
            </a:pP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Random projections (feature extraction)</a:t>
            </a:r>
          </a:p>
          <a:p>
            <a:pPr lvl="1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E.g. project the data onto a random subspace</a:t>
            </a:r>
          </a:p>
          <a:p>
            <a:pPr lvl="1"/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Feature selection</a:t>
            </a:r>
          </a:p>
          <a:p>
            <a:pPr lvl="1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E.g. use different subsets of features</a:t>
            </a:r>
          </a:p>
        </p:txBody>
      </p:sp>
    </p:spTree>
    <p:extLst>
      <p:ext uri="{BB962C8B-B14F-4D97-AF65-F5344CB8AC3E}">
        <p14:creationId xmlns:p14="http://schemas.microsoft.com/office/powerpoint/2010/main" val="1059930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6700" y="0"/>
            <a:ext cx="11391900" cy="914400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Challenge II: how to combine multiple partitions?</a:t>
            </a:r>
            <a:endParaRPr lang="zh-CN" alt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47674" y="1543050"/>
            <a:ext cx="10715626" cy="5715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According to (Vega-Pons &amp; Ruiz-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Shulcloper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, 2011), ensemble clustering algorithms can be divided into</a:t>
            </a:r>
          </a:p>
          <a:p>
            <a:pPr marL="0" indent="0">
              <a:buNone/>
            </a:pPr>
            <a:endParaRPr lang="en-US" altLang="zh-CN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Median partition based approaches</a:t>
            </a:r>
          </a:p>
          <a:p>
            <a:pPr>
              <a:buFont typeface="Wingdings" pitchFamily="2" charset="2"/>
              <a:buChar char="v"/>
            </a:pPr>
            <a:endParaRPr lang="en-US" altLang="zh-CN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v"/>
            </a:pPr>
            <a:endParaRPr lang="en-US" altLang="zh-CN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Object co-occurrence based approaches</a:t>
            </a:r>
          </a:p>
          <a:p>
            <a:pPr lvl="1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Relabeling/voting based methods</a:t>
            </a:r>
          </a:p>
          <a:p>
            <a:pPr lvl="1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Co-association matrix based methods</a:t>
            </a:r>
          </a:p>
          <a:p>
            <a:pPr lvl="1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Graph based methods</a:t>
            </a:r>
          </a:p>
        </p:txBody>
      </p:sp>
    </p:spTree>
    <p:extLst>
      <p:ext uri="{BB962C8B-B14F-4D97-AF65-F5344CB8AC3E}">
        <p14:creationId xmlns:p14="http://schemas.microsoft.com/office/powerpoint/2010/main" val="3969569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3350" y="55796"/>
            <a:ext cx="9353550" cy="762000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Median partition-based approaches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295267" y="990600"/>
            <a:ext cx="11604812" cy="57150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altLang="zh-CN" sz="2300" dirty="0">
                <a:latin typeface="Arial" panose="020B0604020202020204" pitchFamily="34" charset="0"/>
                <a:cs typeface="Arial" panose="020B0604020202020204" pitchFamily="34" charset="0"/>
              </a:rPr>
              <a:t> Basic idea: find a partition </a:t>
            </a:r>
            <a:r>
              <a:rPr lang="en-US" altLang="zh-CN" sz="23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sz="2300" dirty="0">
                <a:latin typeface="Arial" panose="020B0604020202020204" pitchFamily="34" charset="0"/>
                <a:cs typeface="Arial" panose="020B0604020202020204" pitchFamily="34" charset="0"/>
              </a:rPr>
              <a:t> that maximizes the similarity between </a:t>
            </a:r>
            <a:r>
              <a:rPr lang="en-US" altLang="zh-CN" sz="23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sz="2300" dirty="0">
                <a:latin typeface="Arial" panose="020B0604020202020204" pitchFamily="34" charset="0"/>
                <a:cs typeface="Arial" panose="020B0604020202020204" pitchFamily="34" charset="0"/>
              </a:rPr>
              <a:t> and all the N partitions in the ensemble, i.e.,  </a:t>
            </a:r>
            <a:r>
              <a:rPr lang="en-US" altLang="zh-CN" sz="23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sz="1500" i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300" i="1" dirty="0">
                <a:latin typeface="Arial" panose="020B0604020202020204" pitchFamily="34" charset="0"/>
                <a:cs typeface="Arial" panose="020B0604020202020204" pitchFamily="34" charset="0"/>
              </a:rPr>
              <a:t>, P</a:t>
            </a:r>
            <a:r>
              <a:rPr lang="en-US" altLang="zh-CN" sz="1500" i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300" i="1" dirty="0">
                <a:latin typeface="Arial" panose="020B0604020202020204" pitchFamily="34" charset="0"/>
                <a:cs typeface="Arial" panose="020B0604020202020204" pitchFamily="34" charset="0"/>
              </a:rPr>
              <a:t>, …, P</a:t>
            </a:r>
            <a:r>
              <a:rPr lang="en-US" altLang="zh-CN" sz="15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  <a:p>
            <a:endParaRPr lang="en-US" altLang="zh-CN" sz="15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5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5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5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5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5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5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altLang="zh-CN" sz="2300" dirty="0">
                <a:latin typeface="Arial" panose="020B0604020202020204" pitchFamily="34" charset="0"/>
                <a:cs typeface="Arial" panose="020B0604020202020204" pitchFamily="34" charset="0"/>
              </a:rPr>
              <a:t> Need to define the similarity between two partitions</a:t>
            </a:r>
          </a:p>
          <a:p>
            <a:pPr lvl="1"/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Normalized mutual information (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Strehl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Ghosh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, 2002)</a:t>
            </a:r>
          </a:p>
          <a:p>
            <a:pPr lvl="1"/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Utility function (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Topchy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, Jain, and Punch, 2005)</a:t>
            </a:r>
          </a:p>
          <a:p>
            <a:pPr lvl="1"/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Purity and inverse purity (Zhao &amp;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Karypis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, 2005)</a:t>
            </a:r>
          </a:p>
          <a:p>
            <a:pPr lvl="1">
              <a:buNone/>
            </a:pPr>
            <a:endParaRPr lang="en-US" altLang="zh-CN" sz="18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zh-CN" sz="6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zh-C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3893024" y="4114800"/>
            <a:ext cx="900752" cy="3810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200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1200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N-1</a:t>
            </a:r>
            <a:endParaRPr lang="zh-CN" altLang="en-US" sz="1200" i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728648" y="3657600"/>
            <a:ext cx="900752" cy="3810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200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1200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endParaRPr lang="zh-CN" altLang="en-US" sz="1200" i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290248" y="2438400"/>
            <a:ext cx="900752" cy="3810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200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1200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zh-CN" altLang="en-US" sz="1200" i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119048" y="1981200"/>
            <a:ext cx="900752" cy="3810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200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1200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zh-CN" altLang="en-US" sz="1200" i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7024048" y="2362200"/>
            <a:ext cx="900752" cy="3810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200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1200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zh-CN" altLang="en-US" sz="1200" i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652448" y="2819400"/>
            <a:ext cx="900752" cy="381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200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endParaRPr lang="zh-CN" altLang="en-US" sz="1200" i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7" name="直接连接符 16"/>
          <p:cNvCxnSpPr>
            <a:stCxn id="12" idx="6"/>
            <a:endCxn id="15" idx="2"/>
          </p:cNvCxnSpPr>
          <p:nvPr/>
        </p:nvCxnSpPr>
        <p:spPr>
          <a:xfrm>
            <a:off x="4191000" y="2628900"/>
            <a:ext cx="1461448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endCxn id="15" idx="1"/>
          </p:cNvCxnSpPr>
          <p:nvPr/>
        </p:nvCxnSpPr>
        <p:spPr>
          <a:xfrm>
            <a:off x="5569424" y="2362200"/>
            <a:ext cx="214936" cy="512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14" idx="3"/>
            <a:endCxn id="15" idx="6"/>
          </p:cNvCxnSpPr>
          <p:nvPr/>
        </p:nvCxnSpPr>
        <p:spPr>
          <a:xfrm flipH="1">
            <a:off x="6553200" y="2687404"/>
            <a:ext cx="602760" cy="322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15" idx="4"/>
            <a:endCxn id="11" idx="0"/>
          </p:cNvCxnSpPr>
          <p:nvPr/>
        </p:nvCxnSpPr>
        <p:spPr>
          <a:xfrm>
            <a:off x="6102824" y="3200400"/>
            <a:ext cx="76200" cy="45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15" idx="3"/>
            <a:endCxn id="9" idx="7"/>
          </p:cNvCxnSpPr>
          <p:nvPr/>
        </p:nvCxnSpPr>
        <p:spPr>
          <a:xfrm flipH="1">
            <a:off x="4661864" y="3144604"/>
            <a:ext cx="1122496" cy="1025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15" idx="5"/>
          </p:cNvCxnSpPr>
          <p:nvPr/>
        </p:nvCxnSpPr>
        <p:spPr>
          <a:xfrm>
            <a:off x="6421288" y="3144604"/>
            <a:ext cx="1053136" cy="512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 Box 15"/>
          <p:cNvSpPr txBox="1">
            <a:spLocks noChangeArrowheads="1"/>
          </p:cNvSpPr>
          <p:nvPr/>
        </p:nvSpPr>
        <p:spPr bwMode="auto">
          <a:xfrm>
            <a:off x="7427642" y="3419353"/>
            <a:ext cx="1447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3066679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95C6245-4712-429A-86C1-B7A45008F05E}" type="slidenum">
              <a:rPr lang="en-US" altLang="zh-CN">
                <a:latin typeface="Times New Roman" pitchFamily="18" charset="0"/>
                <a:cs typeface="Times New Roman" pitchFamily="18" charset="0"/>
              </a:rPr>
              <a:pPr/>
              <a:t>7</a:t>
            </a:fld>
            <a:endParaRPr lang="en-US" altLang="zh-CN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5878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450" y="285751"/>
            <a:ext cx="9105900" cy="366711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Relabeling/voting based methods</a:t>
            </a:r>
          </a:p>
        </p:txBody>
      </p:sp>
      <p:sp>
        <p:nvSpPr>
          <p:cNvPr id="7587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33374" y="940266"/>
            <a:ext cx="11363325" cy="1690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300" dirty="0">
                <a:latin typeface="Arial" panose="020B0604020202020204" pitchFamily="34" charset="0"/>
                <a:cs typeface="Arial" panose="020B0604020202020204" pitchFamily="34" charset="0"/>
              </a:rPr>
              <a:t>First find the corresponding cluster labels among multiple partitions, then obtain the consensus partition through a voting process. (</a:t>
            </a:r>
            <a:r>
              <a:rPr lang="en-US" altLang="zh-CN" sz="2300" dirty="0" err="1">
                <a:latin typeface="Arial" panose="020B0604020202020204" pitchFamily="34" charset="0"/>
                <a:cs typeface="Arial" panose="020B0604020202020204" pitchFamily="34" charset="0"/>
              </a:rPr>
              <a:t>Ayad</a:t>
            </a:r>
            <a:r>
              <a:rPr lang="en-US" altLang="zh-CN" sz="23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altLang="zh-CN" sz="2300" dirty="0" err="1">
                <a:latin typeface="Arial" panose="020B0604020202020204" pitchFamily="34" charset="0"/>
                <a:cs typeface="Arial" panose="020B0604020202020204" pitchFamily="34" charset="0"/>
              </a:rPr>
              <a:t>Kamel</a:t>
            </a:r>
            <a:r>
              <a:rPr lang="en-US" altLang="zh-CN" sz="2300" dirty="0">
                <a:latin typeface="Arial" panose="020B0604020202020204" pitchFamily="34" charset="0"/>
                <a:cs typeface="Arial" panose="020B0604020202020204" pitchFamily="34" charset="0"/>
              </a:rPr>
              <a:t>, 2007; </a:t>
            </a:r>
            <a:r>
              <a:rPr lang="en-US" altLang="zh-CN" sz="2300" dirty="0" err="1">
                <a:latin typeface="Arial" panose="020B0604020202020204" pitchFamily="34" charset="0"/>
                <a:cs typeface="Arial" panose="020B0604020202020204" pitchFamily="34" charset="0"/>
              </a:rPr>
              <a:t>Dimitriadou</a:t>
            </a:r>
            <a:r>
              <a:rPr lang="en-US" altLang="zh-CN" sz="2300" dirty="0">
                <a:latin typeface="Arial" panose="020B0604020202020204" pitchFamily="34" charset="0"/>
                <a:cs typeface="Arial" panose="020B0604020202020204" pitchFamily="34" charset="0"/>
              </a:rPr>
              <a:t> et. al, 2002; </a:t>
            </a:r>
            <a:r>
              <a:rPr lang="en-US" altLang="zh-CN" sz="2300" dirty="0" err="1">
                <a:latin typeface="Arial" panose="020B0604020202020204" pitchFamily="34" charset="0"/>
                <a:cs typeface="Arial" panose="020B0604020202020204" pitchFamily="34" charset="0"/>
              </a:rPr>
              <a:t>Dudoit</a:t>
            </a:r>
            <a:r>
              <a:rPr lang="en-US" altLang="zh-CN" sz="23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altLang="zh-CN" sz="2300" dirty="0" err="1">
                <a:latin typeface="Arial" panose="020B0604020202020204" pitchFamily="34" charset="0"/>
                <a:cs typeface="Arial" panose="020B0604020202020204" pitchFamily="34" charset="0"/>
              </a:rPr>
              <a:t>Fridlyand</a:t>
            </a:r>
            <a:r>
              <a:rPr lang="en-US" altLang="zh-CN" sz="2300" dirty="0">
                <a:latin typeface="Arial" panose="020B0604020202020204" pitchFamily="34" charset="0"/>
                <a:cs typeface="Arial" panose="020B0604020202020204" pitchFamily="34" charset="0"/>
              </a:rPr>
              <a:t>, 2003; Fischer &amp; </a:t>
            </a:r>
            <a:r>
              <a:rPr lang="en-US" altLang="zh-CN" sz="2300" dirty="0" err="1">
                <a:latin typeface="Arial" panose="020B0604020202020204" pitchFamily="34" charset="0"/>
                <a:cs typeface="Arial" panose="020B0604020202020204" pitchFamily="34" charset="0"/>
              </a:rPr>
              <a:t>Buhmann</a:t>
            </a:r>
            <a:r>
              <a:rPr lang="en-US" altLang="zh-CN" sz="2300" dirty="0">
                <a:latin typeface="Arial" panose="020B0604020202020204" pitchFamily="34" charset="0"/>
                <a:cs typeface="Arial" panose="020B0604020202020204" pitchFamily="34" charset="0"/>
              </a:rPr>
              <a:t>, 2003; </a:t>
            </a:r>
            <a:r>
              <a:rPr lang="en-US" altLang="zh-CN" sz="2300" dirty="0" err="1">
                <a:latin typeface="Arial" panose="020B0604020202020204" pitchFamily="34" charset="0"/>
                <a:cs typeface="Arial" panose="020B0604020202020204" pitchFamily="34" charset="0"/>
              </a:rPr>
              <a:t>Tumer</a:t>
            </a:r>
            <a:r>
              <a:rPr lang="en-US" altLang="zh-CN" sz="23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altLang="zh-CN" sz="2300" dirty="0" err="1">
                <a:latin typeface="Arial" panose="020B0604020202020204" pitchFamily="34" charset="0"/>
                <a:cs typeface="Arial" panose="020B0604020202020204" pitchFamily="34" charset="0"/>
              </a:rPr>
              <a:t>Agogino</a:t>
            </a:r>
            <a:r>
              <a:rPr lang="en-US" altLang="zh-CN" sz="2300" dirty="0">
                <a:latin typeface="Arial" panose="020B0604020202020204" pitchFamily="34" charset="0"/>
                <a:cs typeface="Arial" panose="020B0604020202020204" pitchFamily="34" charset="0"/>
              </a:rPr>
              <a:t>, 2008; </a:t>
            </a:r>
            <a:r>
              <a:rPr lang="en-US" altLang="zh-CN" sz="23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altLang="zh-CN" sz="23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zh-CN" sz="23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59294" name="Group 510"/>
          <p:cNvGraphicFramePr>
            <a:graphicFrameLocks noGrp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3342816528"/>
              </p:ext>
            </p:extLst>
          </p:nvPr>
        </p:nvGraphicFramePr>
        <p:xfrm>
          <a:off x="1431925" y="3262314"/>
          <a:ext cx="2895600" cy="3200400"/>
        </p:xfrm>
        <a:graphic>
          <a:graphicData uri="http://schemas.openxmlformats.org/drawingml/2006/table">
            <a:tbl>
              <a:tblPr/>
              <a:tblGrid>
                <a:gridCol w="72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27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Arial Unicode MS" pitchFamily="34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P</a:t>
                      </a:r>
                      <a:r>
                        <a:rPr kumimoji="0" lang="en-US" sz="2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P</a:t>
                      </a:r>
                      <a:r>
                        <a:rPr kumimoji="0" lang="en-US" sz="2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2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Arial Unicode MS" pitchFamily="34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P</a:t>
                      </a:r>
                      <a:r>
                        <a:rPr kumimoji="0" lang="en-US" sz="2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3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Arial Unicode MS" pitchFamily="34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v</a:t>
                      </a:r>
                      <a:r>
                        <a:rPr kumimoji="0" 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Arial Unicode MS" pitchFamily="34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7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v</a:t>
                      </a:r>
                      <a:r>
                        <a:rPr kumimoji="0" 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7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v</a:t>
                      </a:r>
                      <a:r>
                        <a:rPr kumimoji="0" 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3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7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v</a:t>
                      </a:r>
                      <a:r>
                        <a:rPr kumimoji="0" 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4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v</a:t>
                      </a:r>
                      <a:r>
                        <a:rPr kumimoji="0" 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5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27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v</a:t>
                      </a:r>
                      <a:r>
                        <a:rPr kumimoji="0" 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6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59106" name="AutoShape 322"/>
          <p:cNvSpPr>
            <a:spLocks noChangeArrowheads="1"/>
          </p:cNvSpPr>
          <p:nvPr/>
        </p:nvSpPr>
        <p:spPr bwMode="auto">
          <a:xfrm>
            <a:off x="4724400" y="4419600"/>
            <a:ext cx="838200" cy="304800"/>
          </a:xfrm>
          <a:prstGeom prst="rightArrow">
            <a:avLst>
              <a:gd name="adj1" fmla="val 50000"/>
              <a:gd name="adj2" fmla="val 43750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759295" name="Group 511"/>
          <p:cNvGraphicFramePr>
            <a:graphicFrameLocks noGrp="1"/>
          </p:cNvGraphicFramePr>
          <p:nvPr>
            <p:ph sz="quarter" idx="3"/>
            <p:extLst/>
          </p:nvPr>
        </p:nvGraphicFramePr>
        <p:xfrm>
          <a:off x="5867400" y="3276600"/>
          <a:ext cx="2667000" cy="3200400"/>
        </p:xfrm>
        <a:graphic>
          <a:graphicData uri="http://schemas.openxmlformats.org/drawingml/2006/table">
            <a:tbl>
              <a:tblPr/>
              <a:tblGrid>
                <a:gridCol w="66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27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Arial Unicode MS" pitchFamily="34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P</a:t>
                      </a:r>
                      <a:r>
                        <a:rPr kumimoji="0" lang="en-US" sz="2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P</a:t>
                      </a:r>
                      <a:r>
                        <a:rPr kumimoji="0" lang="en-US" sz="2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2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Arial Unicode MS" pitchFamily="34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P</a:t>
                      </a:r>
                      <a:r>
                        <a:rPr kumimoji="0" lang="en-US" sz="2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3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Arial Unicode MS" pitchFamily="34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7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v</a:t>
                      </a:r>
                      <a:r>
                        <a:rPr kumimoji="0" 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Arial Unicode MS" pitchFamily="34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7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v</a:t>
                      </a:r>
                      <a:r>
                        <a:rPr kumimoji="0" 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v</a:t>
                      </a:r>
                      <a:r>
                        <a:rPr kumimoji="0" 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3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7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v</a:t>
                      </a:r>
                      <a:r>
                        <a:rPr kumimoji="0" 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4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7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v</a:t>
                      </a:r>
                      <a:r>
                        <a:rPr kumimoji="0" 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5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27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v</a:t>
                      </a:r>
                      <a:r>
                        <a:rPr kumimoji="0" 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6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59296" name="Text Box 512"/>
          <p:cNvSpPr txBox="1">
            <a:spLocks noChangeArrowheads="1"/>
          </p:cNvSpPr>
          <p:nvPr/>
        </p:nvSpPr>
        <p:spPr bwMode="auto">
          <a:xfrm>
            <a:off x="4267201" y="2743201"/>
            <a:ext cx="1907275" cy="51911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0432FF"/>
                </a:solidFill>
                <a:latin typeface="Times New Roman" pitchFamily="18" charset="0"/>
                <a:cs typeface="Times New Roman" pitchFamily="18" charset="0"/>
              </a:rPr>
              <a:t>Re-labeling</a:t>
            </a:r>
          </a:p>
        </p:txBody>
      </p:sp>
      <p:sp>
        <p:nvSpPr>
          <p:cNvPr id="759297" name="Text Box 513"/>
          <p:cNvSpPr txBox="1">
            <a:spLocks noChangeArrowheads="1"/>
          </p:cNvSpPr>
          <p:nvPr/>
        </p:nvSpPr>
        <p:spPr bwMode="auto">
          <a:xfrm>
            <a:off x="8915400" y="3429001"/>
            <a:ext cx="685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759359" name="Group 575"/>
          <p:cNvGraphicFramePr>
            <a:graphicFrameLocks noGrp="1"/>
          </p:cNvGraphicFramePr>
          <p:nvPr>
            <p:extLst/>
          </p:nvPr>
        </p:nvGraphicFramePr>
        <p:xfrm>
          <a:off x="9220200" y="3276600"/>
          <a:ext cx="666750" cy="3200400"/>
        </p:xfrm>
        <a:graphic>
          <a:graphicData uri="http://schemas.openxmlformats.org/drawingml/2006/table">
            <a:tbl>
              <a:tblPr/>
              <a:tblGrid>
                <a:gridCol w="66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27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P*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7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7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7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7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3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27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3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59360" name="AutoShape 576"/>
          <p:cNvSpPr>
            <a:spLocks noChangeArrowheads="1"/>
          </p:cNvSpPr>
          <p:nvPr/>
        </p:nvSpPr>
        <p:spPr bwMode="auto">
          <a:xfrm>
            <a:off x="8610600" y="4419600"/>
            <a:ext cx="533400" cy="304800"/>
          </a:xfrm>
          <a:prstGeom prst="rightArrow">
            <a:avLst>
              <a:gd name="adj1" fmla="val 50000"/>
              <a:gd name="adj2" fmla="val 43750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59361" name="Text Box 577"/>
          <p:cNvSpPr txBox="1">
            <a:spLocks noChangeArrowheads="1"/>
          </p:cNvSpPr>
          <p:nvPr/>
        </p:nvSpPr>
        <p:spPr bwMode="auto">
          <a:xfrm>
            <a:off x="8305800" y="2757488"/>
            <a:ext cx="1219200" cy="5232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0432FF"/>
                </a:solidFill>
                <a:latin typeface="Times New Roman" pitchFamily="18" charset="0"/>
                <a:cs typeface="Times New Roman" pitchFamily="18" charset="0"/>
              </a:rPr>
              <a:t>Voting</a:t>
            </a: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4495800" y="4020488"/>
            <a:ext cx="1905000" cy="1084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Hungarian </a:t>
            </a:r>
          </a:p>
          <a:p>
            <a:pPr>
              <a:spcBef>
                <a:spcPct val="50000"/>
              </a:spcBef>
            </a:pPr>
            <a:endParaRPr lang="en-US" altLang="zh-CN" sz="800" dirty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algorithm</a:t>
            </a:r>
            <a:endParaRPr lang="en-US" sz="2100" dirty="0">
              <a:latin typeface="Times New Roman" pitchFamily="18" charset="0"/>
              <a:cs typeface="Times New Roman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0529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9106" grpId="0" animBg="1"/>
      <p:bldP spid="759296" grpId="0" animBg="1"/>
      <p:bldP spid="759360" grpId="0" animBg="1"/>
      <p:bldP spid="759361" grpId="0" animBg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95C6245-4712-429A-86C1-B7A45008F05E}" type="slidenum">
              <a:rPr lang="en-US" altLang="zh-CN">
                <a:latin typeface="Times New Roman" pitchFamily="18" charset="0"/>
                <a:cs typeface="Times New Roman" pitchFamily="18" charset="0"/>
              </a:rPr>
              <a:pPr/>
              <a:t>8</a:t>
            </a:fld>
            <a:endParaRPr lang="en-US" altLang="zh-CN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58786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" y="152400"/>
            <a:ext cx="8229600" cy="457200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Co-association matrix based methods</a:t>
            </a:r>
          </a:p>
        </p:txBody>
      </p:sp>
      <p:sp>
        <p:nvSpPr>
          <p:cNvPr id="7587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30200" y="671514"/>
            <a:ext cx="11480800" cy="6248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300" dirty="0">
                <a:latin typeface="Arial" panose="020B0604020202020204" pitchFamily="34" charset="0"/>
                <a:cs typeface="Arial" panose="020B0604020202020204" pitchFamily="34" charset="0"/>
              </a:rPr>
              <a:t>First compute a co-association matrix based on multiple data partitions, then apply a similarity-based clustering algorithm to the co-association matrix to obtain the final partition of the data. (</a:t>
            </a:r>
            <a:r>
              <a:rPr lang="da-DK" altLang="zh-CN" sz="2300" dirty="0">
                <a:latin typeface="Arial" panose="020B0604020202020204" pitchFamily="34" charset="0"/>
                <a:cs typeface="Arial" panose="020B0604020202020204" pitchFamily="34" charset="0"/>
              </a:rPr>
              <a:t>Fred &amp; Jain, 2005; Iam-On et. al, 2008; Vega-Pons &amp; Ruiz-Shulcloper, 2009; Wang et. al, 2009; Li et. al, 2007; etc</a:t>
            </a:r>
            <a:r>
              <a:rPr lang="en-US" altLang="zh-CN" sz="23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59297" name="Text Box 513"/>
          <p:cNvSpPr txBox="1">
            <a:spLocks noChangeArrowheads="1"/>
          </p:cNvSpPr>
          <p:nvPr/>
        </p:nvSpPr>
        <p:spPr bwMode="auto">
          <a:xfrm>
            <a:off x="8915400" y="3429001"/>
            <a:ext cx="685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 descr="C:\Users\Jinfeng\Desktop\q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2091532"/>
            <a:ext cx="8877300" cy="463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0017675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95C6245-4712-429A-86C1-B7A45008F05E}" type="slidenum">
              <a:rPr lang="en-US" altLang="zh-CN">
                <a:latin typeface="Times New Roman" pitchFamily="18" charset="0"/>
                <a:cs typeface="Times New Roman" pitchFamily="18" charset="0"/>
              </a:rPr>
              <a:pPr/>
              <a:t>9</a:t>
            </a:fld>
            <a:endParaRPr lang="en-US" altLang="zh-CN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5878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138112"/>
            <a:ext cx="8229600" cy="457200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Graph based methods</a:t>
            </a:r>
          </a:p>
        </p:txBody>
      </p:sp>
      <p:sp>
        <p:nvSpPr>
          <p:cNvPr id="7587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6200" y="742764"/>
            <a:ext cx="11696700" cy="1690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300" dirty="0">
                <a:latin typeface="Times New Roman" pitchFamily="18" charset="0"/>
                <a:cs typeface="Times New Roman" pitchFamily="18" charset="0"/>
              </a:rPr>
              <a:t>Construct a weighted graph to represent multiple clustering results from the ensemble, then find the optimal partition of data by minimizing the graph cut (Fern &amp; </a:t>
            </a:r>
            <a:r>
              <a:rPr lang="en-US" altLang="zh-CN" sz="2300" dirty="0" err="1">
                <a:latin typeface="Times New Roman" pitchFamily="18" charset="0"/>
                <a:cs typeface="Times New Roman" pitchFamily="18" charset="0"/>
              </a:rPr>
              <a:t>Brodley</a:t>
            </a:r>
            <a:r>
              <a:rPr lang="en-US" altLang="zh-CN" sz="2300" dirty="0">
                <a:latin typeface="Times New Roman" pitchFamily="18" charset="0"/>
                <a:cs typeface="Times New Roman" pitchFamily="18" charset="0"/>
              </a:rPr>
              <a:t>, 2004; </a:t>
            </a:r>
            <a:r>
              <a:rPr lang="en-US" altLang="zh-CN" sz="2300" dirty="0" err="1">
                <a:latin typeface="Times New Roman" pitchFamily="18" charset="0"/>
                <a:cs typeface="Times New Roman" pitchFamily="18" charset="0"/>
              </a:rPr>
              <a:t>Strehl</a:t>
            </a:r>
            <a:r>
              <a:rPr lang="en-US" altLang="zh-CN" sz="2300" dirty="0">
                <a:latin typeface="Times New Roman" pitchFamily="18" charset="0"/>
                <a:cs typeface="Times New Roman" pitchFamily="18" charset="0"/>
              </a:rPr>
              <a:t> &amp; Ghosh, 2002; etc)</a:t>
            </a:r>
          </a:p>
        </p:txBody>
      </p:sp>
      <p:graphicFrame>
        <p:nvGraphicFramePr>
          <p:cNvPr id="759294" name="Group 510"/>
          <p:cNvGraphicFramePr>
            <a:graphicFrameLocks noGrp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2600784033"/>
              </p:ext>
            </p:extLst>
          </p:nvPr>
        </p:nvGraphicFramePr>
        <p:xfrm>
          <a:off x="1123950" y="3162300"/>
          <a:ext cx="2895600" cy="3200400"/>
        </p:xfrm>
        <a:graphic>
          <a:graphicData uri="http://schemas.openxmlformats.org/drawingml/2006/table">
            <a:tbl>
              <a:tblPr/>
              <a:tblGrid>
                <a:gridCol w="72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27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Arial Unicode MS" pitchFamily="34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P</a:t>
                      </a:r>
                      <a:r>
                        <a:rPr kumimoji="0" lang="en-US" sz="2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P</a:t>
                      </a:r>
                      <a:r>
                        <a:rPr kumimoji="0" lang="en-US" sz="2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2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Arial Unicode MS" pitchFamily="34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P</a:t>
                      </a:r>
                      <a:r>
                        <a:rPr kumimoji="0" lang="en-US" sz="2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3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Arial Unicode MS" pitchFamily="34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v</a:t>
                      </a:r>
                      <a:r>
                        <a:rPr kumimoji="0" 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Arial Unicode MS" pitchFamily="34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7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v</a:t>
                      </a:r>
                      <a:r>
                        <a:rPr kumimoji="0" 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7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v</a:t>
                      </a:r>
                      <a:r>
                        <a:rPr kumimoji="0" 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3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7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v</a:t>
                      </a:r>
                      <a:r>
                        <a:rPr kumimoji="0" 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4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v</a:t>
                      </a:r>
                      <a:r>
                        <a:rPr kumimoji="0" 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5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27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v</a:t>
                      </a:r>
                      <a:r>
                        <a:rPr kumimoji="0" 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6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59106" name="AutoShape 322"/>
          <p:cNvSpPr>
            <a:spLocks noChangeArrowheads="1"/>
          </p:cNvSpPr>
          <p:nvPr/>
        </p:nvSpPr>
        <p:spPr bwMode="auto">
          <a:xfrm>
            <a:off x="4405312" y="4419600"/>
            <a:ext cx="609600" cy="304800"/>
          </a:xfrm>
          <a:prstGeom prst="rightArrow">
            <a:avLst>
              <a:gd name="adj1" fmla="val 50000"/>
              <a:gd name="adj2" fmla="val 43750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59297" name="Text Box 513"/>
          <p:cNvSpPr txBox="1">
            <a:spLocks noChangeArrowheads="1"/>
          </p:cNvSpPr>
          <p:nvPr/>
        </p:nvSpPr>
        <p:spPr bwMode="auto">
          <a:xfrm>
            <a:off x="8915400" y="3429001"/>
            <a:ext cx="685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759359" name="Group 5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050533"/>
              </p:ext>
            </p:extLst>
          </p:nvPr>
        </p:nvGraphicFramePr>
        <p:xfrm>
          <a:off x="10017125" y="3162300"/>
          <a:ext cx="666750" cy="3200400"/>
        </p:xfrm>
        <a:graphic>
          <a:graphicData uri="http://schemas.openxmlformats.org/drawingml/2006/table">
            <a:tbl>
              <a:tblPr/>
              <a:tblGrid>
                <a:gridCol w="66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27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P*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7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7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7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7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3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27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Times New Roman" pitchFamily="18" charset="0"/>
                        </a:rPr>
                        <a:t>3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59360" name="AutoShape 576"/>
          <p:cNvSpPr>
            <a:spLocks noChangeArrowheads="1"/>
          </p:cNvSpPr>
          <p:nvPr/>
        </p:nvSpPr>
        <p:spPr bwMode="auto">
          <a:xfrm>
            <a:off x="8305800" y="4419600"/>
            <a:ext cx="609600" cy="304800"/>
          </a:xfrm>
          <a:prstGeom prst="rightArrow">
            <a:avLst>
              <a:gd name="adj1" fmla="val 50000"/>
              <a:gd name="adj2" fmla="val 43750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575" y="3276600"/>
            <a:ext cx="2676525" cy="3196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8050212" y="3919352"/>
            <a:ext cx="1455737" cy="122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Graph </a:t>
            </a:r>
          </a:p>
          <a:p>
            <a:pPr>
              <a:spcBef>
                <a:spcPct val="50000"/>
              </a:spcBef>
            </a:pPr>
            <a:endParaRPr lang="en-US" altLang="zh-CN" sz="900" dirty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Clustering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08387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9106" grpId="0" animBg="1"/>
      <p:bldP spid="759360" grpId="0" animBg="1"/>
      <p:bldP spid="1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6|16.7|14.7|15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6|16.7|14.7|15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6|16.7|14.7|15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6|16.7|14.7|15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632</Words>
  <Application>Microsoft Macintosh PowerPoint</Application>
  <PresentationFormat>Widescreen</PresentationFormat>
  <Paragraphs>196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 Unicode MS</vt:lpstr>
      <vt:lpstr>等线</vt:lpstr>
      <vt:lpstr>等线 Light</vt:lpstr>
      <vt:lpstr>Arial</vt:lpstr>
      <vt:lpstr>Calibri</vt:lpstr>
      <vt:lpstr>Calibri Light</vt:lpstr>
      <vt:lpstr>CMR10</vt:lpstr>
      <vt:lpstr>Times New Roman</vt:lpstr>
      <vt:lpstr>Wingdings</vt:lpstr>
      <vt:lpstr>Office Theme</vt:lpstr>
      <vt:lpstr>Why Ensemble Works? </vt:lpstr>
      <vt:lpstr>PowerPoint Presentation</vt:lpstr>
      <vt:lpstr>PowerPoint Presentation</vt:lpstr>
      <vt:lpstr>Challenge I: how to generate clustering ensembles?</vt:lpstr>
      <vt:lpstr>Challenge II: how to combine multiple partitions?</vt:lpstr>
      <vt:lpstr>Median partition-based approaches</vt:lpstr>
      <vt:lpstr>Relabeling/voting based methods</vt:lpstr>
      <vt:lpstr>Co-association matrix based methods</vt:lpstr>
      <vt:lpstr>Graph based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Parnian Ebrahimi</dc:creator>
  <cp:lastModifiedBy>Parnian Ebrahimi</cp:lastModifiedBy>
  <cp:revision>21</cp:revision>
  <dcterms:created xsi:type="dcterms:W3CDTF">2018-10-16T01:42:54Z</dcterms:created>
  <dcterms:modified xsi:type="dcterms:W3CDTF">2018-10-16T12:44:58Z</dcterms:modified>
</cp:coreProperties>
</file>